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81" r:id="rId24"/>
    <p:sldId id="283" r:id="rId25"/>
    <p:sldId id="278" r:id="rId26"/>
    <p:sldId id="279" r:id="rId27"/>
    <p:sldId id="280" r:id="rId28"/>
    <p:sldId id="282"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baseline="0"/>
            </a:lvl1pPr>
          </a:lstStyle>
          <a:p>
            <a:r>
              <a:rPr lang="en-US" dirty="0"/>
              <a:t>Axiom Housing Association </a:t>
            </a:r>
            <a:br>
              <a:rPr lang="en-US" dirty="0"/>
            </a:br>
            <a:r>
              <a:rPr lang="en-US" dirty="0"/>
              <a:t>Kate Wood </a:t>
            </a:r>
            <a:endParaRPr lang="en-GB"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Developing support for young people at risk of homelessness </a:t>
            </a:r>
          </a:p>
        </p:txBody>
      </p:sp>
      <p:pic>
        <p:nvPicPr>
          <p:cNvPr id="1026" name="Picture 2" descr="\\fileserver\homedrives$\kate.wood\Documents\My Pictures\Axiom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135837" y="332656"/>
            <a:ext cx="2280141" cy="10801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ileserver\homedrives$\kate.wood\Application Data\Microsoft\Office\St Martin's 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162871"/>
            <a:ext cx="2898068" cy="1573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3421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45F5E5-E7DD-4DFD-AE8A-06EF48EB52A2}" type="datetimeFigureOut">
              <a:rPr lang="en-GB" smtClean="0"/>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9FE97-EEAB-4EC5-9E70-8442AE44F224}" type="slidenum">
              <a:rPr lang="en-GB" smtClean="0"/>
              <a:t>‹#›</a:t>
            </a:fld>
            <a:endParaRPr lang="en-GB"/>
          </a:p>
        </p:txBody>
      </p:sp>
    </p:spTree>
    <p:extLst>
      <p:ext uri="{BB962C8B-B14F-4D97-AF65-F5344CB8AC3E}">
        <p14:creationId xmlns:p14="http://schemas.microsoft.com/office/powerpoint/2010/main" val="434469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45F5E5-E7DD-4DFD-AE8A-06EF48EB52A2}" type="datetimeFigureOut">
              <a:rPr lang="en-GB" smtClean="0"/>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9FE97-EEAB-4EC5-9E70-8442AE44F224}" type="slidenum">
              <a:rPr lang="en-GB" smtClean="0"/>
              <a:t>‹#›</a:t>
            </a:fld>
            <a:endParaRPr lang="en-GB"/>
          </a:p>
        </p:txBody>
      </p:sp>
    </p:spTree>
    <p:extLst>
      <p:ext uri="{BB962C8B-B14F-4D97-AF65-F5344CB8AC3E}">
        <p14:creationId xmlns:p14="http://schemas.microsoft.com/office/powerpoint/2010/main" val="3623800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45F5E5-E7DD-4DFD-AE8A-06EF48EB52A2}" type="datetimeFigureOut">
              <a:rPr lang="en-GB" smtClean="0"/>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9FE97-EEAB-4EC5-9E70-8442AE44F224}" type="slidenum">
              <a:rPr lang="en-GB" smtClean="0"/>
              <a:t>‹#›</a:t>
            </a:fld>
            <a:endParaRPr lang="en-GB"/>
          </a:p>
        </p:txBody>
      </p:sp>
    </p:spTree>
    <p:extLst>
      <p:ext uri="{BB962C8B-B14F-4D97-AF65-F5344CB8AC3E}">
        <p14:creationId xmlns:p14="http://schemas.microsoft.com/office/powerpoint/2010/main" val="157564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Introduction </a:t>
            </a:r>
            <a:endParaRPr lang="en-GB" dirty="0"/>
          </a:p>
        </p:txBody>
      </p:sp>
      <p:sp>
        <p:nvSpPr>
          <p:cNvPr id="3" name="Content Placeholder 2"/>
          <p:cNvSpPr>
            <a:spLocks noGrp="1"/>
          </p:cNvSpPr>
          <p:nvPr>
            <p:ph idx="1" hasCustomPrompt="1"/>
          </p:nvPr>
        </p:nvSpPr>
        <p:spPr>
          <a:xfrm>
            <a:off x="611560" y="1772816"/>
            <a:ext cx="8229600" cy="3805883"/>
          </a:xfrm>
        </p:spPr>
        <p:txBody>
          <a:bodyPr/>
          <a:lstStyle>
            <a:lvl1pPr marL="457200" indent="-457200">
              <a:buFont typeface="Wingdings" panose="05000000000000000000" pitchFamily="2" charset="2"/>
              <a:buChar char="v"/>
              <a:defRPr baseline="0"/>
            </a:lvl1pPr>
            <a:lvl3pPr marL="914400" indent="0">
              <a:buNone/>
              <a:defRPr/>
            </a:lvl3pPr>
          </a:lstStyle>
          <a:p>
            <a:pPr lvl="0"/>
            <a:r>
              <a:rPr lang="en-US" dirty="0"/>
              <a:t>A bit about Axiom Housing Association</a:t>
            </a:r>
          </a:p>
          <a:p>
            <a:pPr lvl="0"/>
            <a:r>
              <a:rPr lang="en-US" dirty="0"/>
              <a:t>Where we are</a:t>
            </a:r>
          </a:p>
          <a:p>
            <a:pPr lvl="0"/>
            <a:endParaRPr lang="en-US" dirty="0"/>
          </a:p>
          <a:p>
            <a:pPr lvl="0"/>
            <a:endParaRPr lang="en-US" dirty="0"/>
          </a:p>
        </p:txBody>
      </p:sp>
      <p:pic>
        <p:nvPicPr>
          <p:cNvPr id="8" name="Picture 3" descr="\\fileserver\homedrives$\kate.wood\Application Data\Microsoft\Office\St Martin's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5787714"/>
            <a:ext cx="1937734" cy="10522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fileserver\homedrives$\kate.wood\Documents\My Pictures\Axiom 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36296" y="5787567"/>
            <a:ext cx="1740428" cy="824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68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Introduction </a:t>
            </a:r>
            <a:endParaRPr lang="en-GB" dirty="0"/>
          </a:p>
        </p:txBody>
      </p:sp>
      <p:sp>
        <p:nvSpPr>
          <p:cNvPr id="3" name="Content Placeholder 2"/>
          <p:cNvSpPr>
            <a:spLocks noGrp="1"/>
          </p:cNvSpPr>
          <p:nvPr>
            <p:ph idx="1" hasCustomPrompt="1"/>
          </p:nvPr>
        </p:nvSpPr>
        <p:spPr>
          <a:xfrm>
            <a:off x="611560" y="1772816"/>
            <a:ext cx="8229600" cy="3805883"/>
          </a:xfrm>
        </p:spPr>
        <p:txBody>
          <a:bodyPr/>
          <a:lstStyle>
            <a:lvl1pPr marL="457200" indent="-457200">
              <a:buFont typeface="Wingdings" panose="05000000000000000000" pitchFamily="2" charset="2"/>
              <a:buChar char="v"/>
              <a:defRPr baseline="0"/>
            </a:lvl1pPr>
            <a:lvl3pPr marL="914400" indent="0">
              <a:buNone/>
              <a:defRPr/>
            </a:lvl3pPr>
          </a:lstStyle>
          <a:p>
            <a:pPr lvl="0"/>
            <a:r>
              <a:rPr lang="en-US" dirty="0"/>
              <a:t>Who are Axiom Housing Association?</a:t>
            </a:r>
          </a:p>
          <a:p>
            <a:pPr lvl="0"/>
            <a:r>
              <a:rPr lang="en-US" dirty="0"/>
              <a:t>Where we are</a:t>
            </a:r>
          </a:p>
          <a:p>
            <a:pPr lvl="0"/>
            <a:endParaRPr lang="en-US" dirty="0"/>
          </a:p>
          <a:p>
            <a:pPr lvl="0"/>
            <a:endParaRPr lang="en-US" dirty="0"/>
          </a:p>
        </p:txBody>
      </p:sp>
      <p:pic>
        <p:nvPicPr>
          <p:cNvPr id="8" name="Picture 3" descr="\\fileserver\homedrives$\kate.wood\Application Data\Microsoft\Office\St Martin's 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5787714"/>
            <a:ext cx="1937734" cy="10522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fileserver\homedrives$\kate.wood\Documents\My Pictures\Axiom 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236296" y="5787567"/>
            <a:ext cx="1740428" cy="824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4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45F5E5-E7DD-4DFD-AE8A-06EF48EB52A2}" type="datetimeFigureOut">
              <a:rPr lang="en-GB" smtClean="0"/>
              <a:t>14/09/2016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D9FE97-EEAB-4EC5-9E70-8442AE44F224}" type="slidenum">
              <a:rPr lang="en-GB" smtClean="0"/>
              <a:t>‹#›</a:t>
            </a:fld>
            <a:endParaRPr lang="en-GB"/>
          </a:p>
        </p:txBody>
      </p:sp>
    </p:spTree>
    <p:extLst>
      <p:ext uri="{BB962C8B-B14F-4D97-AF65-F5344CB8AC3E}">
        <p14:creationId xmlns:p14="http://schemas.microsoft.com/office/powerpoint/2010/main" val="159126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45F5E5-E7DD-4DFD-AE8A-06EF48EB52A2}" type="datetimeFigureOut">
              <a:rPr lang="en-GB" smtClean="0"/>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9FE97-EEAB-4EC5-9E70-8442AE44F224}" type="slidenum">
              <a:rPr lang="en-GB" smtClean="0"/>
              <a:t>‹#›</a:t>
            </a:fld>
            <a:endParaRPr lang="en-GB"/>
          </a:p>
        </p:txBody>
      </p:sp>
    </p:spTree>
    <p:extLst>
      <p:ext uri="{BB962C8B-B14F-4D97-AF65-F5344CB8AC3E}">
        <p14:creationId xmlns:p14="http://schemas.microsoft.com/office/powerpoint/2010/main" val="75430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45F5E5-E7DD-4DFD-AE8A-06EF48EB52A2}" type="datetimeFigureOut">
              <a:rPr lang="en-GB" smtClean="0"/>
              <a:t>14/09/2016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D9FE97-EEAB-4EC5-9E70-8442AE44F224}" type="slidenum">
              <a:rPr lang="en-GB" smtClean="0"/>
              <a:t>‹#›</a:t>
            </a:fld>
            <a:endParaRPr lang="en-GB"/>
          </a:p>
        </p:txBody>
      </p:sp>
    </p:spTree>
    <p:extLst>
      <p:ext uri="{BB962C8B-B14F-4D97-AF65-F5344CB8AC3E}">
        <p14:creationId xmlns:p14="http://schemas.microsoft.com/office/powerpoint/2010/main" val="246870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45F5E5-E7DD-4DFD-AE8A-06EF48EB52A2}" type="datetimeFigureOut">
              <a:rPr lang="en-GB" smtClean="0"/>
              <a:t>14/09/2016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D9FE97-EEAB-4EC5-9E70-8442AE44F224}" type="slidenum">
              <a:rPr lang="en-GB" smtClean="0"/>
              <a:t>‹#›</a:t>
            </a:fld>
            <a:endParaRPr lang="en-GB"/>
          </a:p>
        </p:txBody>
      </p:sp>
    </p:spTree>
    <p:extLst>
      <p:ext uri="{BB962C8B-B14F-4D97-AF65-F5344CB8AC3E}">
        <p14:creationId xmlns:p14="http://schemas.microsoft.com/office/powerpoint/2010/main" val="62102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777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45F5E5-E7DD-4DFD-AE8A-06EF48EB52A2}" type="datetimeFigureOut">
              <a:rPr lang="en-GB" smtClean="0"/>
              <a:t>14/09/2016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D9FE97-EEAB-4EC5-9E70-8442AE44F224}" type="slidenum">
              <a:rPr lang="en-GB" smtClean="0"/>
              <a:t>‹#›</a:t>
            </a:fld>
            <a:endParaRPr lang="en-GB"/>
          </a:p>
        </p:txBody>
      </p:sp>
    </p:spTree>
    <p:extLst>
      <p:ext uri="{BB962C8B-B14F-4D97-AF65-F5344CB8AC3E}">
        <p14:creationId xmlns:p14="http://schemas.microsoft.com/office/powerpoint/2010/main" val="112677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39552" y="260648"/>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635896" y="63093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179512" y="638132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9FE97-EEAB-4EC5-9E70-8442AE44F224}" type="slidenum">
              <a:rPr lang="en-GB" smtClean="0"/>
              <a:t>‹#›</a:t>
            </a:fld>
            <a:endParaRPr lang="en-GB" dirty="0"/>
          </a:p>
        </p:txBody>
      </p:sp>
    </p:spTree>
    <p:extLst>
      <p:ext uri="{BB962C8B-B14F-4D97-AF65-F5344CB8AC3E}">
        <p14:creationId xmlns:p14="http://schemas.microsoft.com/office/powerpoint/2010/main" val="3942683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oyer.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moveoncourse.org.uk/course-modul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fareshare.org.uk/" TargetMode="External"/><Relationship Id="rId2" Type="http://schemas.openxmlformats.org/officeDocument/2006/relationships/hyperlink" Target="http://www.neighbourly.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kate.wood@axiomha.org.uk"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Axiom Housing Association </a:t>
            </a:r>
            <a:br>
              <a:rPr lang="en-GB" dirty="0"/>
            </a:br>
            <a:r>
              <a:rPr lang="en-GB" dirty="0"/>
              <a:t>Kate Wood </a:t>
            </a:r>
          </a:p>
        </p:txBody>
      </p:sp>
      <p:sp>
        <p:nvSpPr>
          <p:cNvPr id="3" name="Subtitle 2"/>
          <p:cNvSpPr>
            <a:spLocks noGrp="1"/>
          </p:cNvSpPr>
          <p:nvPr>
            <p:ph type="subTitle" idx="1"/>
          </p:nvPr>
        </p:nvSpPr>
        <p:spPr/>
        <p:txBody>
          <a:bodyPr/>
          <a:lstStyle/>
          <a:p>
            <a:r>
              <a:rPr lang="en-GB" dirty="0"/>
              <a:t>Developing Support for Young People at Risk of Homelessness</a:t>
            </a:r>
          </a:p>
        </p:txBody>
      </p:sp>
    </p:spTree>
    <p:extLst>
      <p:ext uri="{BB962C8B-B14F-4D97-AF65-F5344CB8AC3E}">
        <p14:creationId xmlns:p14="http://schemas.microsoft.com/office/powerpoint/2010/main" val="416378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Prevention 2</a:t>
            </a:r>
          </a:p>
        </p:txBody>
      </p:sp>
      <p:sp>
        <p:nvSpPr>
          <p:cNvPr id="3" name="Content Placeholder 2"/>
          <p:cNvSpPr>
            <a:spLocks noGrp="1"/>
          </p:cNvSpPr>
          <p:nvPr>
            <p:ph idx="1"/>
          </p:nvPr>
        </p:nvSpPr>
        <p:spPr/>
        <p:txBody>
          <a:bodyPr/>
          <a:lstStyle/>
          <a:p>
            <a:r>
              <a:rPr lang="en-GB" dirty="0"/>
              <a:t>Are they a LAC  (looked after child?)</a:t>
            </a:r>
          </a:p>
          <a:p>
            <a:r>
              <a:rPr lang="en-GB" dirty="0"/>
              <a:t>Section 20 or Section 31?</a:t>
            </a:r>
          </a:p>
          <a:p>
            <a:r>
              <a:rPr lang="en-GB" dirty="0"/>
              <a:t>Leaving care – up to 25</a:t>
            </a:r>
          </a:p>
          <a:p>
            <a:r>
              <a:rPr lang="en-GB" dirty="0"/>
              <a:t>Early Help Workers</a:t>
            </a:r>
          </a:p>
          <a:p>
            <a:r>
              <a:rPr lang="en-GB" dirty="0"/>
              <a:t>TAC intervention – this can continue until their 19</a:t>
            </a:r>
            <a:r>
              <a:rPr lang="en-GB" baseline="30000" dirty="0"/>
              <a:t>th</a:t>
            </a:r>
            <a:r>
              <a:rPr lang="en-GB" dirty="0"/>
              <a:t> birthday.</a:t>
            </a:r>
          </a:p>
          <a:p>
            <a:endParaRPr lang="en-GB" dirty="0"/>
          </a:p>
        </p:txBody>
      </p:sp>
    </p:spTree>
    <p:extLst>
      <p:ext uri="{BB962C8B-B14F-4D97-AF65-F5344CB8AC3E}">
        <p14:creationId xmlns:p14="http://schemas.microsoft.com/office/powerpoint/2010/main" val="387080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Youth accommodation </a:t>
            </a:r>
          </a:p>
        </p:txBody>
      </p:sp>
      <p:sp>
        <p:nvSpPr>
          <p:cNvPr id="3" name="Content Placeholder 2"/>
          <p:cNvSpPr>
            <a:spLocks noGrp="1"/>
          </p:cNvSpPr>
          <p:nvPr>
            <p:ph idx="1"/>
          </p:nvPr>
        </p:nvSpPr>
        <p:spPr/>
        <p:txBody>
          <a:bodyPr/>
          <a:lstStyle/>
          <a:p>
            <a:r>
              <a:rPr lang="en-GB" dirty="0"/>
              <a:t>Foyers (</a:t>
            </a:r>
            <a:r>
              <a:rPr lang="en-GB" dirty="0">
                <a:hlinkClick r:id="rId2"/>
              </a:rPr>
              <a:t>www.foyer.net</a:t>
            </a:r>
            <a:r>
              <a:rPr lang="en-GB" dirty="0"/>
              <a:t>)</a:t>
            </a:r>
          </a:p>
          <a:p>
            <a:r>
              <a:rPr lang="en-GB" dirty="0"/>
              <a:t>Supported lodgings</a:t>
            </a:r>
          </a:p>
          <a:p>
            <a:r>
              <a:rPr lang="en-GB" dirty="0"/>
              <a:t>Supported accommodation </a:t>
            </a:r>
          </a:p>
          <a:p>
            <a:r>
              <a:rPr lang="en-GB" dirty="0"/>
              <a:t>Private rented (over 18 only)</a:t>
            </a:r>
          </a:p>
          <a:p>
            <a:r>
              <a:rPr lang="en-GB" dirty="0"/>
              <a:t>Local Authority housing </a:t>
            </a:r>
          </a:p>
          <a:p>
            <a:r>
              <a:rPr lang="en-GB" dirty="0"/>
              <a:t>Tied housing</a:t>
            </a:r>
          </a:p>
        </p:txBody>
      </p:sp>
    </p:spTree>
    <p:extLst>
      <p:ext uri="{BB962C8B-B14F-4D97-AF65-F5344CB8AC3E}">
        <p14:creationId xmlns:p14="http://schemas.microsoft.com/office/powerpoint/2010/main" val="349772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Foyers </a:t>
            </a:r>
          </a:p>
        </p:txBody>
      </p:sp>
      <p:sp>
        <p:nvSpPr>
          <p:cNvPr id="3" name="Content Placeholder 2"/>
          <p:cNvSpPr>
            <a:spLocks noGrp="1"/>
          </p:cNvSpPr>
          <p:nvPr>
            <p:ph idx="1"/>
          </p:nvPr>
        </p:nvSpPr>
        <p:spPr/>
        <p:txBody>
          <a:bodyPr>
            <a:normAutofit lnSpcReduction="10000"/>
          </a:bodyPr>
          <a:lstStyle/>
          <a:p>
            <a:r>
              <a:rPr lang="en-GB" dirty="0"/>
              <a:t>Are specifically designed for 18-25</a:t>
            </a:r>
          </a:p>
          <a:p>
            <a:r>
              <a:rPr lang="en-GB" dirty="0"/>
              <a:t>Teach independent living skills</a:t>
            </a:r>
          </a:p>
          <a:p>
            <a:r>
              <a:rPr lang="en-GB" dirty="0"/>
              <a:t>Residents have to be in ETE as part of their licence agreement</a:t>
            </a:r>
          </a:p>
          <a:p>
            <a:r>
              <a:rPr lang="en-GB" dirty="0"/>
              <a:t>Residents can stay up to 12 -24 months dependant on the area and age</a:t>
            </a:r>
          </a:p>
          <a:p>
            <a:r>
              <a:rPr lang="en-GB" dirty="0"/>
              <a:t>Usually have planned move on properties</a:t>
            </a:r>
          </a:p>
          <a:p>
            <a:endParaRPr lang="en-GB" dirty="0"/>
          </a:p>
          <a:p>
            <a:pPr marL="0" indent="0">
              <a:buNone/>
            </a:pPr>
            <a:endParaRPr lang="en-GB" dirty="0"/>
          </a:p>
        </p:txBody>
      </p:sp>
    </p:spTree>
    <p:extLst>
      <p:ext uri="{BB962C8B-B14F-4D97-AF65-F5344CB8AC3E}">
        <p14:creationId xmlns:p14="http://schemas.microsoft.com/office/powerpoint/2010/main" val="3626314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Supported lodgings </a:t>
            </a:r>
          </a:p>
        </p:txBody>
      </p:sp>
      <p:sp>
        <p:nvSpPr>
          <p:cNvPr id="3" name="Content Placeholder 2"/>
          <p:cNvSpPr>
            <a:spLocks noGrp="1"/>
          </p:cNvSpPr>
          <p:nvPr>
            <p:ph idx="1"/>
          </p:nvPr>
        </p:nvSpPr>
        <p:spPr/>
        <p:txBody>
          <a:bodyPr/>
          <a:lstStyle/>
          <a:p>
            <a:r>
              <a:rPr lang="en-GB" dirty="0"/>
              <a:t>Tend to only be able to be accessed by children's services, usually a looked after child.</a:t>
            </a:r>
          </a:p>
          <a:p>
            <a:r>
              <a:rPr lang="en-GB" dirty="0"/>
              <a:t>Teach independent living skills</a:t>
            </a:r>
          </a:p>
          <a:p>
            <a:r>
              <a:rPr lang="en-GB" dirty="0"/>
              <a:t>Residents have to leave these projects once 18 and able to move into their own tenancies.</a:t>
            </a:r>
          </a:p>
          <a:p>
            <a:endParaRPr lang="en-GB" dirty="0"/>
          </a:p>
        </p:txBody>
      </p:sp>
    </p:spTree>
    <p:extLst>
      <p:ext uri="{BB962C8B-B14F-4D97-AF65-F5344CB8AC3E}">
        <p14:creationId xmlns:p14="http://schemas.microsoft.com/office/powerpoint/2010/main" val="946039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Supported accommodation </a:t>
            </a:r>
          </a:p>
        </p:txBody>
      </p:sp>
      <p:sp>
        <p:nvSpPr>
          <p:cNvPr id="3" name="Content Placeholder 2"/>
          <p:cNvSpPr>
            <a:spLocks noGrp="1"/>
          </p:cNvSpPr>
          <p:nvPr>
            <p:ph idx="1"/>
          </p:nvPr>
        </p:nvSpPr>
        <p:spPr/>
        <p:txBody>
          <a:bodyPr/>
          <a:lstStyle/>
          <a:p>
            <a:r>
              <a:rPr lang="en-GB" dirty="0"/>
              <a:t>Can have a much wider age range than just youth homelessness</a:t>
            </a:r>
          </a:p>
          <a:p>
            <a:r>
              <a:rPr lang="en-GB" dirty="0"/>
              <a:t>Can be for a wider range of vulnerable people such as mental health, young families </a:t>
            </a:r>
            <a:r>
              <a:rPr lang="en-GB" dirty="0" err="1"/>
              <a:t>etc</a:t>
            </a:r>
            <a:endParaRPr lang="en-GB" dirty="0"/>
          </a:p>
          <a:p>
            <a:r>
              <a:rPr lang="en-GB" dirty="0"/>
              <a:t>Time frame varies by project and not always linked to specific move on accommodation </a:t>
            </a:r>
          </a:p>
        </p:txBody>
      </p:sp>
    </p:spTree>
    <p:extLst>
      <p:ext uri="{BB962C8B-B14F-4D97-AF65-F5344CB8AC3E}">
        <p14:creationId xmlns:p14="http://schemas.microsoft.com/office/powerpoint/2010/main" val="2708738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Private rented properties </a:t>
            </a:r>
          </a:p>
        </p:txBody>
      </p:sp>
      <p:sp>
        <p:nvSpPr>
          <p:cNvPr id="3" name="Content Placeholder 2"/>
          <p:cNvSpPr>
            <a:spLocks noGrp="1"/>
          </p:cNvSpPr>
          <p:nvPr>
            <p:ph idx="1"/>
          </p:nvPr>
        </p:nvSpPr>
        <p:spPr/>
        <p:txBody>
          <a:bodyPr/>
          <a:lstStyle/>
          <a:p>
            <a:r>
              <a:rPr lang="en-GB" dirty="0"/>
              <a:t>Can only be accessed by those over 18</a:t>
            </a:r>
          </a:p>
          <a:p>
            <a:r>
              <a:rPr lang="en-GB" dirty="0"/>
              <a:t>Under 35 and single are only entitled to a shared room rate under housing benefit</a:t>
            </a:r>
          </a:p>
          <a:p>
            <a:r>
              <a:rPr lang="en-GB" dirty="0"/>
              <a:t>Doesn’t usually require a large deposit, this can sometimes be covered by the tenancy deposit guarantee scheme operated by local councils.</a:t>
            </a:r>
          </a:p>
        </p:txBody>
      </p:sp>
    </p:spTree>
    <p:extLst>
      <p:ext uri="{BB962C8B-B14F-4D97-AF65-F5344CB8AC3E}">
        <p14:creationId xmlns:p14="http://schemas.microsoft.com/office/powerpoint/2010/main" val="409930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Local Authority Housing </a:t>
            </a:r>
          </a:p>
        </p:txBody>
      </p:sp>
      <p:sp>
        <p:nvSpPr>
          <p:cNvPr id="3" name="Content Placeholder 2"/>
          <p:cNvSpPr>
            <a:spLocks noGrp="1"/>
          </p:cNvSpPr>
          <p:nvPr>
            <p:ph idx="1"/>
          </p:nvPr>
        </p:nvSpPr>
        <p:spPr/>
        <p:txBody>
          <a:bodyPr/>
          <a:lstStyle/>
          <a:p>
            <a:r>
              <a:rPr lang="en-GB" dirty="0"/>
              <a:t>Nationally there is a shortage of one bedroom properties</a:t>
            </a:r>
          </a:p>
          <a:p>
            <a:r>
              <a:rPr lang="en-GB" dirty="0"/>
              <a:t>All residents now have to demonstrate a local connection to an area unless they are a care leaver</a:t>
            </a:r>
          </a:p>
          <a:p>
            <a:r>
              <a:rPr lang="en-GB" dirty="0"/>
              <a:t>Financial capability assessments are becoming the norm before offering a tenancy</a:t>
            </a:r>
          </a:p>
        </p:txBody>
      </p:sp>
    </p:spTree>
    <p:extLst>
      <p:ext uri="{BB962C8B-B14F-4D97-AF65-F5344CB8AC3E}">
        <p14:creationId xmlns:p14="http://schemas.microsoft.com/office/powerpoint/2010/main" val="410822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Tied Housing </a:t>
            </a:r>
          </a:p>
        </p:txBody>
      </p:sp>
      <p:sp>
        <p:nvSpPr>
          <p:cNvPr id="3" name="Content Placeholder 2"/>
          <p:cNvSpPr>
            <a:spLocks noGrp="1"/>
          </p:cNvSpPr>
          <p:nvPr>
            <p:ph idx="1"/>
          </p:nvPr>
        </p:nvSpPr>
        <p:spPr/>
        <p:txBody>
          <a:bodyPr/>
          <a:lstStyle/>
          <a:p>
            <a:r>
              <a:rPr lang="en-GB" dirty="0"/>
              <a:t>Often found in rural areas or areas of high seasonal work</a:t>
            </a:r>
          </a:p>
          <a:p>
            <a:r>
              <a:rPr lang="en-GB" dirty="0"/>
              <a:t>Housing is only provided as long as the work is there</a:t>
            </a:r>
          </a:p>
          <a:p>
            <a:r>
              <a:rPr lang="en-GB" dirty="0"/>
              <a:t>Can cause the young person to be deemed intentionally homeless if they lose their job through dismissal</a:t>
            </a:r>
          </a:p>
        </p:txBody>
      </p:sp>
    </p:spTree>
    <p:extLst>
      <p:ext uri="{BB962C8B-B14F-4D97-AF65-F5344CB8AC3E}">
        <p14:creationId xmlns:p14="http://schemas.microsoft.com/office/powerpoint/2010/main" val="4012289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Housing Benefit</a:t>
            </a:r>
          </a:p>
        </p:txBody>
      </p:sp>
      <p:sp>
        <p:nvSpPr>
          <p:cNvPr id="3" name="Content Placeholder 2"/>
          <p:cNvSpPr>
            <a:spLocks noGrp="1"/>
          </p:cNvSpPr>
          <p:nvPr>
            <p:ph idx="1"/>
          </p:nvPr>
        </p:nvSpPr>
        <p:spPr/>
        <p:txBody>
          <a:bodyPr>
            <a:normAutofit fontScale="70000" lnSpcReduction="20000"/>
          </a:bodyPr>
          <a:lstStyle/>
          <a:p>
            <a:r>
              <a:rPr lang="en-GB" dirty="0"/>
              <a:t>Anyone living in exempt accommodation should not be claiming Universal Credit  they should be claiming income based benefits and housing benefit.</a:t>
            </a:r>
          </a:p>
          <a:p>
            <a:r>
              <a:rPr lang="en-GB" dirty="0"/>
              <a:t>Exempt accommodation:</a:t>
            </a:r>
          </a:p>
          <a:p>
            <a:pPr marL="0" indent="0">
              <a:buNone/>
            </a:pPr>
            <a:r>
              <a:rPr lang="en-GB" dirty="0"/>
              <a:t>	Exempt Accommodation is accommodation provided by a 	registered provider of social housing, registered charity, non-	metropolitan County Council or another form of non-profit 	making organization where the landlord provides care, support 	or supervision directly or where the care, support or 	supervision is provided on the landlord's behalf. The Exempt 	Accommodation rules allow providers of such accommodation 	to fund additional housing management services to vulnerable 	tenants (provided that the costs can be properly justified)</a:t>
            </a:r>
          </a:p>
        </p:txBody>
      </p:sp>
    </p:spTree>
    <p:extLst>
      <p:ext uri="{BB962C8B-B14F-4D97-AF65-F5344CB8AC3E}">
        <p14:creationId xmlns:p14="http://schemas.microsoft.com/office/powerpoint/2010/main" val="4249158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Education</a:t>
            </a:r>
          </a:p>
        </p:txBody>
      </p:sp>
      <p:sp>
        <p:nvSpPr>
          <p:cNvPr id="3" name="Content Placeholder 2"/>
          <p:cNvSpPr>
            <a:spLocks noGrp="1"/>
          </p:cNvSpPr>
          <p:nvPr>
            <p:ph idx="1"/>
          </p:nvPr>
        </p:nvSpPr>
        <p:spPr/>
        <p:txBody>
          <a:bodyPr>
            <a:normAutofit fontScale="92500" lnSpcReduction="10000"/>
          </a:bodyPr>
          <a:lstStyle/>
          <a:p>
            <a:r>
              <a:rPr lang="en-GB" dirty="0"/>
              <a:t>Many young people who find themselves homeless have had a poor educational background</a:t>
            </a:r>
          </a:p>
          <a:p>
            <a:r>
              <a:rPr lang="en-GB" dirty="0"/>
              <a:t>All young people under 18 have to be in ETE</a:t>
            </a:r>
          </a:p>
          <a:p>
            <a:r>
              <a:rPr lang="en-GB" dirty="0"/>
              <a:t>Functional maths and English can replace GCSE</a:t>
            </a:r>
          </a:p>
          <a:p>
            <a:r>
              <a:rPr lang="en-GB" dirty="0"/>
              <a:t>Many education providers offer bursaries to those in supported housing and in receipt of Income Support</a:t>
            </a:r>
          </a:p>
        </p:txBody>
      </p:sp>
    </p:spTree>
    <p:extLst>
      <p:ext uri="{BB962C8B-B14F-4D97-AF65-F5344CB8AC3E}">
        <p14:creationId xmlns:p14="http://schemas.microsoft.com/office/powerpoint/2010/main" val="132674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lstStyle/>
          <a:p>
            <a:r>
              <a:rPr lang="en-GB" dirty="0"/>
              <a:t>Axiom Housing Association</a:t>
            </a:r>
          </a:p>
          <a:p>
            <a:r>
              <a:rPr lang="en-GB" dirty="0"/>
              <a:t>Will have been in existence 50 years in 2017</a:t>
            </a:r>
          </a:p>
          <a:p>
            <a:r>
              <a:rPr lang="en-GB" dirty="0"/>
              <a:t>Runs across a cradle to grave service in several  sectors</a:t>
            </a:r>
          </a:p>
          <a:p>
            <a:r>
              <a:rPr lang="en-GB" dirty="0"/>
              <a:t>Active in the East of England across Cambridgeshire, Lincolnshire, and Leicestershire.</a:t>
            </a:r>
          </a:p>
          <a:p>
            <a:pPr marL="0" indent="0">
              <a:buNone/>
            </a:pPr>
            <a:endParaRPr lang="en-GB" dirty="0"/>
          </a:p>
          <a:p>
            <a:pPr marL="457200" lvl="1" indent="0">
              <a:buNone/>
            </a:pPr>
            <a:endParaRPr lang="en-GB" dirty="0"/>
          </a:p>
        </p:txBody>
      </p:sp>
    </p:spTree>
    <p:extLst>
      <p:ext uri="{BB962C8B-B14F-4D97-AF65-F5344CB8AC3E}">
        <p14:creationId xmlns:p14="http://schemas.microsoft.com/office/powerpoint/2010/main" val="70335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Education and benefits </a:t>
            </a:r>
          </a:p>
        </p:txBody>
      </p:sp>
      <p:sp>
        <p:nvSpPr>
          <p:cNvPr id="3" name="Content Placeholder 2"/>
          <p:cNvSpPr>
            <a:spLocks noGrp="1"/>
          </p:cNvSpPr>
          <p:nvPr>
            <p:ph idx="1"/>
          </p:nvPr>
        </p:nvSpPr>
        <p:spPr/>
        <p:txBody>
          <a:bodyPr>
            <a:normAutofit fontScale="85000" lnSpcReduction="10000"/>
          </a:bodyPr>
          <a:lstStyle/>
          <a:p>
            <a:r>
              <a:rPr lang="en-GB" dirty="0"/>
              <a:t>Any young person who is involved in education more than 16 hours per week and is under 19 can claim income support.</a:t>
            </a:r>
          </a:p>
          <a:p>
            <a:r>
              <a:rPr lang="en-GB" dirty="0"/>
              <a:t>This is the passport to other educational </a:t>
            </a:r>
            <a:r>
              <a:rPr lang="en-GB" dirty="0" err="1"/>
              <a:t>bursarys</a:t>
            </a:r>
            <a:r>
              <a:rPr lang="en-GB" dirty="0"/>
              <a:t> such as the 16-19 bursary, free school meals and free school transport.</a:t>
            </a:r>
          </a:p>
          <a:p>
            <a:r>
              <a:rPr lang="en-GB" dirty="0"/>
              <a:t>Those over 19 can apply for an adult learning grant, many further education institutions will waive their tuition fees, provided it is a level 3 course or below.</a:t>
            </a:r>
          </a:p>
        </p:txBody>
      </p:sp>
    </p:spTree>
    <p:extLst>
      <p:ext uri="{BB962C8B-B14F-4D97-AF65-F5344CB8AC3E}">
        <p14:creationId xmlns:p14="http://schemas.microsoft.com/office/powerpoint/2010/main" val="703106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types of ETE</a:t>
            </a:r>
          </a:p>
        </p:txBody>
      </p:sp>
      <p:sp>
        <p:nvSpPr>
          <p:cNvPr id="3" name="Content Placeholder 2"/>
          <p:cNvSpPr>
            <a:spLocks noGrp="1"/>
          </p:cNvSpPr>
          <p:nvPr>
            <p:ph idx="1"/>
          </p:nvPr>
        </p:nvSpPr>
        <p:spPr/>
        <p:txBody>
          <a:bodyPr/>
          <a:lstStyle/>
          <a:p>
            <a:r>
              <a:rPr lang="en-GB" dirty="0"/>
              <a:t>Traineeships </a:t>
            </a:r>
          </a:p>
          <a:p>
            <a:r>
              <a:rPr lang="en-GB" dirty="0"/>
              <a:t>Apprenticeships</a:t>
            </a:r>
          </a:p>
          <a:p>
            <a:r>
              <a:rPr lang="en-GB" dirty="0"/>
              <a:t>Employability skills</a:t>
            </a:r>
          </a:p>
          <a:p>
            <a:r>
              <a:rPr lang="en-GB" dirty="0"/>
              <a:t>Princes Trust </a:t>
            </a:r>
          </a:p>
          <a:p>
            <a:r>
              <a:rPr lang="en-GB" dirty="0"/>
              <a:t>Volunteering more than 20 hours a week (passports you to income support)</a:t>
            </a:r>
          </a:p>
        </p:txBody>
      </p:sp>
    </p:spTree>
    <p:extLst>
      <p:ext uri="{BB962C8B-B14F-4D97-AF65-F5344CB8AC3E}">
        <p14:creationId xmlns:p14="http://schemas.microsoft.com/office/powerpoint/2010/main" val="2355803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 issues </a:t>
            </a:r>
          </a:p>
        </p:txBody>
      </p:sp>
      <p:sp>
        <p:nvSpPr>
          <p:cNvPr id="3" name="Content Placeholder 2"/>
          <p:cNvSpPr>
            <a:spLocks noGrp="1"/>
          </p:cNvSpPr>
          <p:nvPr>
            <p:ph idx="1"/>
          </p:nvPr>
        </p:nvSpPr>
        <p:spPr/>
        <p:txBody>
          <a:bodyPr/>
          <a:lstStyle/>
          <a:p>
            <a:r>
              <a:rPr lang="en-GB" dirty="0"/>
              <a:t>Lack of forms of ID</a:t>
            </a:r>
          </a:p>
          <a:p>
            <a:r>
              <a:rPr lang="en-GB" dirty="0"/>
              <a:t>Difficulty opening basic bank accounts </a:t>
            </a:r>
          </a:p>
          <a:p>
            <a:r>
              <a:rPr lang="en-GB" dirty="0"/>
              <a:t>Limited Post Office Accounts </a:t>
            </a:r>
          </a:p>
          <a:p>
            <a:r>
              <a:rPr lang="en-GB" dirty="0"/>
              <a:t>Simple payments</a:t>
            </a:r>
          </a:p>
          <a:p>
            <a:r>
              <a:rPr lang="en-GB" dirty="0"/>
              <a:t>Learning  Agreements and breaks in agreements</a:t>
            </a:r>
          </a:p>
          <a:p>
            <a:pPr marL="0" indent="0">
              <a:buNone/>
            </a:pPr>
            <a:endParaRPr lang="en-GB" dirty="0"/>
          </a:p>
        </p:txBody>
      </p:sp>
    </p:spTree>
    <p:extLst>
      <p:ext uri="{BB962C8B-B14F-4D97-AF65-F5344CB8AC3E}">
        <p14:creationId xmlns:p14="http://schemas.microsoft.com/office/powerpoint/2010/main" val="301667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Move on plans</a:t>
            </a:r>
          </a:p>
        </p:txBody>
      </p:sp>
      <p:sp>
        <p:nvSpPr>
          <p:cNvPr id="3" name="Content Placeholder 2"/>
          <p:cNvSpPr>
            <a:spLocks noGrp="1"/>
          </p:cNvSpPr>
          <p:nvPr>
            <p:ph idx="1"/>
          </p:nvPr>
        </p:nvSpPr>
        <p:spPr/>
        <p:txBody>
          <a:bodyPr>
            <a:normAutofit fontScale="92500"/>
          </a:bodyPr>
          <a:lstStyle/>
          <a:p>
            <a:r>
              <a:rPr lang="en-GB" dirty="0"/>
              <a:t>ASB and young people </a:t>
            </a:r>
          </a:p>
          <a:p>
            <a:r>
              <a:rPr lang="en-GB" dirty="0"/>
              <a:t>Utilising ABC contracts with community policing and </a:t>
            </a:r>
            <a:r>
              <a:rPr lang="en-GB" dirty="0" err="1"/>
              <a:t>YoT</a:t>
            </a:r>
            <a:endParaRPr lang="en-GB" dirty="0"/>
          </a:p>
          <a:p>
            <a:r>
              <a:rPr lang="en-GB" dirty="0"/>
              <a:t>Positive and planned move on </a:t>
            </a:r>
          </a:p>
          <a:p>
            <a:r>
              <a:rPr lang="en-GB" dirty="0"/>
              <a:t>Proving tenancy and independent living skills</a:t>
            </a:r>
          </a:p>
          <a:p>
            <a:r>
              <a:rPr lang="en-GB" dirty="0">
                <a:hlinkClick r:id="rId2"/>
              </a:rPr>
              <a:t>http://moveoncourse.org.uk/course-modules/</a:t>
            </a:r>
            <a:endParaRPr lang="en-GB" dirty="0"/>
          </a:p>
          <a:p>
            <a:r>
              <a:rPr lang="en-GB" dirty="0"/>
              <a:t>Diminishing levels of support</a:t>
            </a:r>
          </a:p>
          <a:p>
            <a:endParaRPr lang="en-GB" dirty="0"/>
          </a:p>
        </p:txBody>
      </p:sp>
    </p:spTree>
    <p:extLst>
      <p:ext uri="{BB962C8B-B14F-4D97-AF65-F5344CB8AC3E}">
        <p14:creationId xmlns:p14="http://schemas.microsoft.com/office/powerpoint/2010/main" val="2121337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Mental Health and drug /alcohol issues</a:t>
            </a:r>
          </a:p>
        </p:txBody>
      </p:sp>
      <p:sp>
        <p:nvSpPr>
          <p:cNvPr id="3" name="Content Placeholder 2"/>
          <p:cNvSpPr>
            <a:spLocks noGrp="1"/>
          </p:cNvSpPr>
          <p:nvPr>
            <p:ph idx="1"/>
          </p:nvPr>
        </p:nvSpPr>
        <p:spPr/>
        <p:txBody>
          <a:bodyPr>
            <a:normAutofit fontScale="77500" lnSpcReduction="20000"/>
          </a:bodyPr>
          <a:lstStyle/>
          <a:p>
            <a:r>
              <a:rPr lang="en-GB" dirty="0"/>
              <a:t>14.56 Where patients are subject to the short-term effects of alcohol or drugs (whether prescribed or self-administered) which make interviewing them difficult, the AMHP should either wait until the effects have abated before interviewing the patient or arrange to return later. If it is not realistic to wait because of the patient’s disturbed behaviour and the urgency of the case, the assessment will have to be based on whatever information the AMHP can obtain from reliable sources. This should be made clear in the AMHP’s record of the assessment.” Mental Health Act 1983</a:t>
            </a:r>
          </a:p>
          <a:p>
            <a:endParaRPr lang="en-GB" dirty="0"/>
          </a:p>
        </p:txBody>
      </p:sp>
    </p:spTree>
    <p:extLst>
      <p:ext uri="{BB962C8B-B14F-4D97-AF65-F5344CB8AC3E}">
        <p14:creationId xmlns:p14="http://schemas.microsoft.com/office/powerpoint/2010/main" val="1699804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agencies </a:t>
            </a:r>
          </a:p>
        </p:txBody>
      </p:sp>
      <p:sp>
        <p:nvSpPr>
          <p:cNvPr id="3" name="Content Placeholder 2"/>
          <p:cNvSpPr>
            <a:spLocks noGrp="1"/>
          </p:cNvSpPr>
          <p:nvPr>
            <p:ph idx="1"/>
          </p:nvPr>
        </p:nvSpPr>
        <p:spPr/>
        <p:txBody>
          <a:bodyPr>
            <a:normAutofit lnSpcReduction="10000"/>
          </a:bodyPr>
          <a:lstStyle/>
          <a:p>
            <a:r>
              <a:rPr lang="en-GB" dirty="0"/>
              <a:t>Early Help – only up to 18</a:t>
            </a:r>
          </a:p>
          <a:p>
            <a:r>
              <a:rPr lang="en-GB" dirty="0"/>
              <a:t>TAC – up to 19</a:t>
            </a:r>
          </a:p>
          <a:p>
            <a:r>
              <a:rPr lang="en-GB" dirty="0" err="1"/>
              <a:t>YoT</a:t>
            </a:r>
            <a:r>
              <a:rPr lang="en-GB" dirty="0"/>
              <a:t> – up to 19 (Early intervention)</a:t>
            </a:r>
          </a:p>
          <a:p>
            <a:r>
              <a:rPr lang="en-GB" dirty="0"/>
              <a:t>Princes Trust/Talent Match</a:t>
            </a:r>
          </a:p>
          <a:p>
            <a:r>
              <a:rPr lang="en-GB" dirty="0"/>
              <a:t>Children's Services </a:t>
            </a:r>
          </a:p>
          <a:p>
            <a:r>
              <a:rPr lang="en-GB" dirty="0"/>
              <a:t>Leaving Care</a:t>
            </a:r>
          </a:p>
          <a:p>
            <a:r>
              <a:rPr lang="en-GB" dirty="0"/>
              <a:t>CAMHS</a:t>
            </a:r>
          </a:p>
          <a:p>
            <a:pPr marL="0" indent="0">
              <a:buNone/>
            </a:pPr>
            <a:endParaRPr lang="en-GB" dirty="0"/>
          </a:p>
          <a:p>
            <a:endParaRPr lang="en-GB" dirty="0"/>
          </a:p>
        </p:txBody>
      </p:sp>
    </p:spTree>
    <p:extLst>
      <p:ext uri="{BB962C8B-B14F-4D97-AF65-F5344CB8AC3E}">
        <p14:creationId xmlns:p14="http://schemas.microsoft.com/office/powerpoint/2010/main" val="2868933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agencies 2</a:t>
            </a:r>
          </a:p>
        </p:txBody>
      </p:sp>
      <p:sp>
        <p:nvSpPr>
          <p:cNvPr id="3" name="Content Placeholder 2"/>
          <p:cNvSpPr>
            <a:spLocks noGrp="1"/>
          </p:cNvSpPr>
          <p:nvPr>
            <p:ph idx="1"/>
          </p:nvPr>
        </p:nvSpPr>
        <p:spPr/>
        <p:txBody>
          <a:bodyPr>
            <a:normAutofit lnSpcReduction="10000"/>
          </a:bodyPr>
          <a:lstStyle/>
          <a:p>
            <a:r>
              <a:rPr lang="en-GB" dirty="0"/>
              <a:t>Adaction </a:t>
            </a:r>
          </a:p>
          <a:p>
            <a:r>
              <a:rPr lang="en-GB" dirty="0"/>
              <a:t>Blue Light projects </a:t>
            </a:r>
          </a:p>
          <a:p>
            <a:r>
              <a:rPr lang="en-GB" dirty="0" err="1"/>
              <a:t>Nacro</a:t>
            </a:r>
            <a:endParaRPr lang="en-GB" dirty="0"/>
          </a:p>
          <a:p>
            <a:r>
              <a:rPr lang="en-GB" dirty="0"/>
              <a:t>Probation</a:t>
            </a:r>
          </a:p>
          <a:p>
            <a:r>
              <a:rPr lang="en-GB" dirty="0"/>
              <a:t>Terrance Higgins Trust</a:t>
            </a:r>
          </a:p>
          <a:p>
            <a:r>
              <a:rPr lang="en-GB" dirty="0"/>
              <a:t>Links to change</a:t>
            </a:r>
          </a:p>
          <a:p>
            <a:r>
              <a:rPr lang="en-GB" dirty="0"/>
              <a:t>Step change</a:t>
            </a:r>
          </a:p>
          <a:p>
            <a:pPr marL="0" indent="0">
              <a:buNone/>
            </a:pPr>
            <a:endParaRPr lang="en-GB" dirty="0"/>
          </a:p>
        </p:txBody>
      </p:sp>
    </p:spTree>
    <p:extLst>
      <p:ext uri="{BB962C8B-B14F-4D97-AF65-F5344CB8AC3E}">
        <p14:creationId xmlns:p14="http://schemas.microsoft.com/office/powerpoint/2010/main" val="2233523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agencies 3</a:t>
            </a:r>
          </a:p>
        </p:txBody>
      </p:sp>
      <p:sp>
        <p:nvSpPr>
          <p:cNvPr id="3" name="Content Placeholder 2"/>
          <p:cNvSpPr>
            <a:spLocks noGrp="1"/>
          </p:cNvSpPr>
          <p:nvPr>
            <p:ph idx="1"/>
          </p:nvPr>
        </p:nvSpPr>
        <p:spPr/>
        <p:txBody>
          <a:bodyPr/>
          <a:lstStyle/>
          <a:p>
            <a:r>
              <a:rPr lang="en-GB" dirty="0"/>
              <a:t>Citizens Advice </a:t>
            </a:r>
          </a:p>
          <a:p>
            <a:r>
              <a:rPr lang="en-GB" dirty="0"/>
              <a:t>Local Housing providers </a:t>
            </a:r>
          </a:p>
          <a:p>
            <a:r>
              <a:rPr lang="en-GB" dirty="0"/>
              <a:t>Housing Options (district council)</a:t>
            </a:r>
          </a:p>
          <a:p>
            <a:r>
              <a:rPr lang="en-GB" dirty="0"/>
              <a:t>Adult Social Care</a:t>
            </a:r>
          </a:p>
          <a:p>
            <a:r>
              <a:rPr lang="en-GB" dirty="0"/>
              <a:t>Crisis team</a:t>
            </a:r>
          </a:p>
          <a:p>
            <a:r>
              <a:rPr lang="en-GB" dirty="0"/>
              <a:t>Local colleges</a:t>
            </a:r>
          </a:p>
        </p:txBody>
      </p:sp>
    </p:spTree>
    <p:extLst>
      <p:ext uri="{BB962C8B-B14F-4D97-AF65-F5344CB8AC3E}">
        <p14:creationId xmlns:p14="http://schemas.microsoft.com/office/powerpoint/2010/main" val="1122130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agencies 4 </a:t>
            </a:r>
          </a:p>
        </p:txBody>
      </p:sp>
      <p:sp>
        <p:nvSpPr>
          <p:cNvPr id="3" name="Content Placeholder 2"/>
          <p:cNvSpPr>
            <a:spLocks noGrp="1"/>
          </p:cNvSpPr>
          <p:nvPr>
            <p:ph idx="1"/>
          </p:nvPr>
        </p:nvSpPr>
        <p:spPr/>
        <p:txBody>
          <a:bodyPr/>
          <a:lstStyle/>
          <a:p>
            <a:r>
              <a:rPr lang="en-GB" dirty="0"/>
              <a:t>Neighbourly project </a:t>
            </a:r>
            <a:r>
              <a:rPr lang="en-GB" dirty="0">
                <a:hlinkClick r:id="rId2"/>
              </a:rPr>
              <a:t>www.neighbourly.com</a:t>
            </a:r>
            <a:endParaRPr lang="en-GB" dirty="0"/>
          </a:p>
          <a:p>
            <a:r>
              <a:rPr lang="en-GB" dirty="0" err="1"/>
              <a:t>Fareshare</a:t>
            </a:r>
            <a:r>
              <a:rPr lang="en-GB" dirty="0"/>
              <a:t> food cloud </a:t>
            </a:r>
            <a:r>
              <a:rPr lang="en-GB" dirty="0">
                <a:hlinkClick r:id="rId3"/>
              </a:rPr>
              <a:t>www.fareshare.org.uk</a:t>
            </a:r>
            <a:endParaRPr lang="en-GB" dirty="0"/>
          </a:p>
          <a:p>
            <a:r>
              <a:rPr lang="en-GB" dirty="0"/>
              <a:t>Salvation Army</a:t>
            </a:r>
          </a:p>
          <a:p>
            <a:r>
              <a:rPr lang="en-GB" dirty="0"/>
              <a:t>Volunteer hubs</a:t>
            </a:r>
          </a:p>
          <a:p>
            <a:r>
              <a:rPr lang="en-GB" dirty="0"/>
              <a:t>Community Groups </a:t>
            </a:r>
          </a:p>
          <a:p>
            <a:r>
              <a:rPr lang="en-GB" dirty="0"/>
              <a:t>Safeguarding vulnerable adults boards</a:t>
            </a:r>
          </a:p>
          <a:p>
            <a:endParaRPr lang="en-GB" dirty="0"/>
          </a:p>
        </p:txBody>
      </p:sp>
    </p:spTree>
    <p:extLst>
      <p:ext uri="{BB962C8B-B14F-4D97-AF65-F5344CB8AC3E}">
        <p14:creationId xmlns:p14="http://schemas.microsoft.com/office/powerpoint/2010/main" val="527348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Thank you for listening </a:t>
            </a:r>
          </a:p>
        </p:txBody>
      </p:sp>
      <p:sp>
        <p:nvSpPr>
          <p:cNvPr id="5" name="Subtitle 4"/>
          <p:cNvSpPr>
            <a:spLocks noGrp="1"/>
          </p:cNvSpPr>
          <p:nvPr>
            <p:ph type="subTitle" idx="1"/>
          </p:nvPr>
        </p:nvSpPr>
        <p:spPr/>
        <p:txBody>
          <a:bodyPr>
            <a:normAutofit fontScale="92500" lnSpcReduction="10000"/>
          </a:bodyPr>
          <a:lstStyle/>
          <a:p>
            <a:r>
              <a:rPr lang="en-GB" dirty="0"/>
              <a:t>Any questions?</a:t>
            </a:r>
          </a:p>
          <a:p>
            <a:r>
              <a:rPr lang="en-GB" dirty="0"/>
              <a:t>Kate Wood </a:t>
            </a:r>
          </a:p>
          <a:p>
            <a:r>
              <a:rPr lang="en-GB" dirty="0"/>
              <a:t>01427 809362</a:t>
            </a:r>
          </a:p>
        </p:txBody>
      </p:sp>
    </p:spTree>
    <p:extLst>
      <p:ext uri="{BB962C8B-B14F-4D97-AF65-F5344CB8AC3E}">
        <p14:creationId xmlns:p14="http://schemas.microsoft.com/office/powerpoint/2010/main" val="344577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Homelessness in Lincolnshire</a:t>
            </a:r>
          </a:p>
        </p:txBody>
      </p:sp>
      <p:sp>
        <p:nvSpPr>
          <p:cNvPr id="3" name="Content Placeholder 2"/>
          <p:cNvSpPr>
            <a:spLocks noGrp="1"/>
          </p:cNvSpPr>
          <p:nvPr>
            <p:ph idx="1"/>
          </p:nvPr>
        </p:nvSpPr>
        <p:spPr/>
        <p:txBody>
          <a:bodyPr/>
          <a:lstStyle/>
          <a:p>
            <a:r>
              <a:rPr lang="en-GB" dirty="0"/>
              <a:t>Axiom is part of the consortia of the Lincolnshire Safer Partnership</a:t>
            </a:r>
          </a:p>
          <a:p>
            <a:r>
              <a:rPr lang="en-GB" dirty="0"/>
              <a:t>We hold all of the youth homelessness bed spaces in Lincolnshire</a:t>
            </a:r>
          </a:p>
          <a:p>
            <a:r>
              <a:rPr lang="en-GB" dirty="0"/>
              <a:t>Access under 18 is through the single gateway run by </a:t>
            </a:r>
            <a:r>
              <a:rPr lang="en-GB" dirty="0" err="1"/>
              <a:t>childrens</a:t>
            </a:r>
            <a:r>
              <a:rPr lang="en-GB" dirty="0"/>
              <a:t> services</a:t>
            </a:r>
          </a:p>
          <a:p>
            <a:r>
              <a:rPr lang="en-GB" dirty="0"/>
              <a:t>Over 18 is through the Avenue.</a:t>
            </a:r>
          </a:p>
        </p:txBody>
      </p:sp>
    </p:spTree>
    <p:extLst>
      <p:ext uri="{BB962C8B-B14F-4D97-AF65-F5344CB8AC3E}">
        <p14:creationId xmlns:p14="http://schemas.microsoft.com/office/powerpoint/2010/main" val="4246676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bit about Me! </a:t>
            </a:r>
          </a:p>
        </p:txBody>
      </p:sp>
      <p:sp>
        <p:nvSpPr>
          <p:cNvPr id="3" name="Content Placeholder 2"/>
          <p:cNvSpPr>
            <a:spLocks noGrp="1"/>
          </p:cNvSpPr>
          <p:nvPr>
            <p:ph idx="1"/>
          </p:nvPr>
        </p:nvSpPr>
        <p:spPr/>
        <p:txBody>
          <a:bodyPr/>
          <a:lstStyle/>
          <a:p>
            <a:r>
              <a:rPr lang="en-GB" dirty="0"/>
              <a:t>Interim Service Manager for Gainsborough Foyer and Market Rasen House</a:t>
            </a:r>
          </a:p>
          <a:p>
            <a:r>
              <a:rPr lang="en-GB" dirty="0"/>
              <a:t>Email </a:t>
            </a:r>
            <a:r>
              <a:rPr lang="en-GB" dirty="0">
                <a:hlinkClick r:id="rId2"/>
              </a:rPr>
              <a:t>kate.wood@axiomha.org.uk</a:t>
            </a:r>
            <a:endParaRPr lang="en-GB" dirty="0"/>
          </a:p>
          <a:p>
            <a:endParaRPr lang="en-GB"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3573016"/>
            <a:ext cx="1304308" cy="1955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3817646"/>
            <a:ext cx="2171395" cy="1628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930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Youth Homelessness?</a:t>
            </a:r>
          </a:p>
        </p:txBody>
      </p:sp>
      <p:sp>
        <p:nvSpPr>
          <p:cNvPr id="3" name="Content Placeholder 2"/>
          <p:cNvSpPr>
            <a:spLocks noGrp="1"/>
          </p:cNvSpPr>
          <p:nvPr>
            <p:ph idx="1"/>
          </p:nvPr>
        </p:nvSpPr>
        <p:spPr/>
        <p:txBody>
          <a:bodyPr/>
          <a:lstStyle/>
          <a:p>
            <a:r>
              <a:rPr lang="en-GB" dirty="0"/>
              <a:t>Youth homelessness is defined as young people under the age of 25</a:t>
            </a:r>
          </a:p>
          <a:p>
            <a:r>
              <a:rPr lang="en-GB" dirty="0"/>
              <a:t>They have no secure accommodation to live</a:t>
            </a:r>
          </a:p>
          <a:p>
            <a:r>
              <a:rPr lang="en-GB" dirty="0"/>
              <a:t>50% of all people seeking help for homelessness are under 25.</a:t>
            </a:r>
          </a:p>
          <a:p>
            <a:r>
              <a:rPr lang="en-GB" dirty="0"/>
              <a:t>Fewer than 50% are rough sleeping leading to a high proportion of hidden homelessness.</a:t>
            </a:r>
          </a:p>
        </p:txBody>
      </p:sp>
    </p:spTree>
    <p:extLst>
      <p:ext uri="{BB962C8B-B14F-4D97-AF65-F5344CB8AC3E}">
        <p14:creationId xmlns:p14="http://schemas.microsoft.com/office/powerpoint/2010/main" val="3460273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Causes of Youth Homelessness</a:t>
            </a:r>
          </a:p>
        </p:txBody>
      </p:sp>
      <p:sp>
        <p:nvSpPr>
          <p:cNvPr id="3" name="Content Placeholder 2"/>
          <p:cNvSpPr>
            <a:spLocks noGrp="1"/>
          </p:cNvSpPr>
          <p:nvPr>
            <p:ph idx="1"/>
          </p:nvPr>
        </p:nvSpPr>
        <p:spPr>
          <a:xfrm>
            <a:off x="611560" y="1772816"/>
            <a:ext cx="8229600" cy="3960440"/>
          </a:xfrm>
        </p:spPr>
        <p:txBody>
          <a:bodyPr>
            <a:normAutofit lnSpcReduction="10000"/>
          </a:bodyPr>
          <a:lstStyle/>
          <a:p>
            <a:r>
              <a:rPr lang="en-GB" dirty="0"/>
              <a:t>Family breakdown</a:t>
            </a:r>
          </a:p>
          <a:p>
            <a:r>
              <a:rPr lang="en-GB" dirty="0"/>
              <a:t>Benefit cap</a:t>
            </a:r>
          </a:p>
          <a:p>
            <a:r>
              <a:rPr lang="en-GB" dirty="0"/>
              <a:t>No longer in ETE</a:t>
            </a:r>
          </a:p>
          <a:p>
            <a:r>
              <a:rPr lang="en-GB" dirty="0"/>
              <a:t>Inability to claim benefits in their own right under 18</a:t>
            </a:r>
          </a:p>
          <a:p>
            <a:r>
              <a:rPr lang="en-GB" dirty="0"/>
              <a:t>Seasonal work</a:t>
            </a:r>
          </a:p>
          <a:p>
            <a:r>
              <a:rPr lang="en-GB" dirty="0"/>
              <a:t>Hormones</a:t>
            </a:r>
          </a:p>
          <a:p>
            <a:endParaRPr lang="en-GB" dirty="0"/>
          </a:p>
          <a:p>
            <a:endParaRPr lang="en-GB" dirty="0"/>
          </a:p>
        </p:txBody>
      </p:sp>
    </p:spTree>
    <p:extLst>
      <p:ext uri="{BB962C8B-B14F-4D97-AF65-F5344CB8AC3E}">
        <p14:creationId xmlns:p14="http://schemas.microsoft.com/office/powerpoint/2010/main" val="391761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impact of Youth Homelessness</a:t>
            </a:r>
          </a:p>
        </p:txBody>
      </p:sp>
      <p:sp>
        <p:nvSpPr>
          <p:cNvPr id="3" name="Content Placeholder 2"/>
          <p:cNvSpPr>
            <a:spLocks noGrp="1"/>
          </p:cNvSpPr>
          <p:nvPr>
            <p:ph idx="1"/>
          </p:nvPr>
        </p:nvSpPr>
        <p:spPr/>
        <p:txBody>
          <a:bodyPr>
            <a:normAutofit lnSpcReduction="10000"/>
          </a:bodyPr>
          <a:lstStyle/>
          <a:p>
            <a:r>
              <a:rPr lang="en-GB" dirty="0"/>
              <a:t>Direct cost to the Local District Council</a:t>
            </a:r>
          </a:p>
          <a:p>
            <a:r>
              <a:rPr lang="en-GB" dirty="0"/>
              <a:t>Increased intervention of other agencies </a:t>
            </a:r>
          </a:p>
          <a:p>
            <a:r>
              <a:rPr lang="en-GB" dirty="0"/>
              <a:t>Lack of employment skills and educational attainment</a:t>
            </a:r>
          </a:p>
          <a:p>
            <a:r>
              <a:rPr lang="en-GB" dirty="0"/>
              <a:t>Lack of tenancy skills and independent living skills</a:t>
            </a:r>
          </a:p>
          <a:p>
            <a:r>
              <a:rPr lang="en-GB" dirty="0"/>
              <a:t>Poor financial capability </a:t>
            </a:r>
          </a:p>
          <a:p>
            <a:endParaRPr lang="en-GB" dirty="0"/>
          </a:p>
        </p:txBody>
      </p:sp>
    </p:spTree>
    <p:extLst>
      <p:ext uri="{BB962C8B-B14F-4D97-AF65-F5344CB8AC3E}">
        <p14:creationId xmlns:p14="http://schemas.microsoft.com/office/powerpoint/2010/main" val="2280680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impact of Youth Homelessness</a:t>
            </a:r>
          </a:p>
        </p:txBody>
      </p:sp>
      <p:sp>
        <p:nvSpPr>
          <p:cNvPr id="3" name="Content Placeholder 2"/>
          <p:cNvSpPr>
            <a:spLocks noGrp="1"/>
          </p:cNvSpPr>
          <p:nvPr>
            <p:ph idx="1"/>
          </p:nvPr>
        </p:nvSpPr>
        <p:spPr/>
        <p:txBody>
          <a:bodyPr/>
          <a:lstStyle/>
          <a:p>
            <a:r>
              <a:rPr lang="en-GB" dirty="0"/>
              <a:t>Poor social and emotional skills</a:t>
            </a:r>
          </a:p>
          <a:p>
            <a:r>
              <a:rPr lang="en-GB" dirty="0"/>
              <a:t>Increase in ASB</a:t>
            </a:r>
          </a:p>
          <a:p>
            <a:r>
              <a:rPr lang="en-GB" dirty="0"/>
              <a:t>Increase in other agency intervention</a:t>
            </a:r>
          </a:p>
          <a:p>
            <a:r>
              <a:rPr lang="en-GB" dirty="0"/>
              <a:t>Repetition of family breakdown having an impact on more single adult households</a:t>
            </a:r>
          </a:p>
          <a:p>
            <a:r>
              <a:rPr lang="en-GB" dirty="0"/>
              <a:t>Continued cycle of homelessness.</a:t>
            </a:r>
          </a:p>
          <a:p>
            <a:endParaRPr lang="en-GB" dirty="0"/>
          </a:p>
        </p:txBody>
      </p:sp>
    </p:spTree>
    <p:extLst>
      <p:ext uri="{BB962C8B-B14F-4D97-AF65-F5344CB8AC3E}">
        <p14:creationId xmlns:p14="http://schemas.microsoft.com/office/powerpoint/2010/main" val="331768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Prevention – before they become homeless</a:t>
            </a:r>
          </a:p>
        </p:txBody>
      </p:sp>
      <p:sp>
        <p:nvSpPr>
          <p:cNvPr id="3" name="Content Placeholder 2"/>
          <p:cNvSpPr>
            <a:spLocks noGrp="1"/>
          </p:cNvSpPr>
          <p:nvPr>
            <p:ph idx="1"/>
          </p:nvPr>
        </p:nvSpPr>
        <p:spPr/>
        <p:txBody>
          <a:bodyPr>
            <a:normAutofit lnSpcReduction="10000"/>
          </a:bodyPr>
          <a:lstStyle/>
          <a:p>
            <a:r>
              <a:rPr lang="en-GB" dirty="0"/>
              <a:t>Foster links with your local schools</a:t>
            </a:r>
          </a:p>
          <a:p>
            <a:r>
              <a:rPr lang="en-GB" dirty="0"/>
              <a:t>Develop links with Early Help Workers, FAST team, youth homeless specialists, </a:t>
            </a:r>
          </a:p>
          <a:p>
            <a:r>
              <a:rPr lang="en-GB" dirty="0"/>
              <a:t>Community policing</a:t>
            </a:r>
          </a:p>
          <a:p>
            <a:r>
              <a:rPr lang="en-GB" dirty="0"/>
              <a:t>MASH (Multi Agency Safeguarding Hub)</a:t>
            </a:r>
          </a:p>
          <a:p>
            <a:r>
              <a:rPr lang="en-GB" dirty="0"/>
              <a:t>Floating support</a:t>
            </a:r>
          </a:p>
          <a:p>
            <a:r>
              <a:rPr lang="en-GB" dirty="0"/>
              <a:t>Leaving Care</a:t>
            </a:r>
          </a:p>
        </p:txBody>
      </p:sp>
    </p:spTree>
    <p:extLst>
      <p:ext uri="{BB962C8B-B14F-4D97-AF65-F5344CB8AC3E}">
        <p14:creationId xmlns:p14="http://schemas.microsoft.com/office/powerpoint/2010/main" val="648888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1059</Words>
  <Application>Microsoft Office PowerPoint</Application>
  <PresentationFormat>On-screen Show (4:3)</PresentationFormat>
  <Paragraphs>153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Axiom Housing Association  Kate Wood </vt:lpstr>
      <vt:lpstr>Introduction</vt:lpstr>
      <vt:lpstr>Homelessness in Lincolnshire</vt:lpstr>
      <vt:lpstr>A bit about Me! </vt:lpstr>
      <vt:lpstr>What is Youth Homelessness?</vt:lpstr>
      <vt:lpstr>Causes of Youth Homelessness</vt:lpstr>
      <vt:lpstr>The impact of Youth Homelessness</vt:lpstr>
      <vt:lpstr>The impact of Youth Homelessness</vt:lpstr>
      <vt:lpstr>Prevention – before they become homeless</vt:lpstr>
      <vt:lpstr>Prevention 2</vt:lpstr>
      <vt:lpstr>Types of Youth accommodation </vt:lpstr>
      <vt:lpstr>Foyers </vt:lpstr>
      <vt:lpstr>Supported lodgings </vt:lpstr>
      <vt:lpstr>Supported accommodation </vt:lpstr>
      <vt:lpstr>Private rented properties </vt:lpstr>
      <vt:lpstr>Local Authority Housing </vt:lpstr>
      <vt:lpstr>Tied Housing </vt:lpstr>
      <vt:lpstr>Housing Benefit</vt:lpstr>
      <vt:lpstr>Education</vt:lpstr>
      <vt:lpstr>Education and benefits </vt:lpstr>
      <vt:lpstr>Other types of ETE</vt:lpstr>
      <vt:lpstr>Benefit issues </vt:lpstr>
      <vt:lpstr>Move on plans</vt:lpstr>
      <vt:lpstr>Mental Health and drug /alcohol issues</vt:lpstr>
      <vt:lpstr>Other agencies </vt:lpstr>
      <vt:lpstr>Other agencies 2</vt:lpstr>
      <vt:lpstr>Other agencies 3</vt:lpstr>
      <vt:lpstr>Other agencies 4 </vt:lpstr>
      <vt:lpstr>Thank you for listening </vt:lpstr>
    </vt:vector>
  </TitlesOfParts>
  <Company>Axiom Housing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Wood</dc:creator>
  <cp:lastModifiedBy>natalie.king</cp:lastModifiedBy>
  <cp:revision>15</cp:revision>
  <dcterms:created xsi:type="dcterms:W3CDTF">2016-09-14T15:50:34Z</dcterms:created>
  <dcterms:modified xsi:type="dcterms:W3CDTF">2016-09-14T19:05:31Z</dcterms:modified>
</cp:coreProperties>
</file>